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Lst>
  <p:sldSz cx="9144000" cy="6858000" type="screen4x3"/>
  <p:notesSz cx="7029450" cy="931545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46"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CD83285-D290-4EF5-B08D-4B3C5E7DFFE3}" type="datetimeFigureOut">
              <a:rPr lang="en-US" smtClean="0"/>
              <a:pPr/>
              <a:t>12/2/2013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CD83285-D290-4EF5-B08D-4B3C5E7DFFE3}" type="datetimeFigureOut">
              <a:rPr lang="en-US" smtClean="0"/>
              <a:pPr/>
              <a:t>12/2/2013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CD83285-D290-4EF5-B08D-4B3C5E7DFFE3}" type="datetimeFigureOut">
              <a:rPr lang="en-US" smtClean="0"/>
              <a:pPr/>
              <a:t>12/2/2013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CD83285-D290-4EF5-B08D-4B3C5E7DFFE3}" type="datetimeFigureOut">
              <a:rPr lang="en-US" smtClean="0"/>
              <a:pPr/>
              <a:t>12/2/2013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CD83285-D290-4EF5-B08D-4B3C5E7DFFE3}" type="datetimeFigureOut">
              <a:rPr lang="en-US" smtClean="0"/>
              <a:pPr/>
              <a:t>12/2/2013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CD83285-D290-4EF5-B08D-4B3C5E7DFFE3}" type="datetimeFigureOut">
              <a:rPr lang="en-US" smtClean="0"/>
              <a:pPr/>
              <a:t>12/2/2013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CD83285-D290-4EF5-B08D-4B3C5E7DFFE3}" type="datetimeFigureOut">
              <a:rPr lang="en-US" smtClean="0"/>
              <a:pPr/>
              <a:t>12/2/2013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CD83285-D290-4EF5-B08D-4B3C5E7DFFE3}" type="datetimeFigureOut">
              <a:rPr lang="en-US" smtClean="0"/>
              <a:pPr/>
              <a:t>12/2/2013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CD83285-D290-4EF5-B08D-4B3C5E7DFFE3}" type="datetimeFigureOut">
              <a:rPr lang="en-US" smtClean="0"/>
              <a:pPr/>
              <a:t>12/2/2013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CD83285-D290-4EF5-B08D-4B3C5E7DFFE3}" type="datetimeFigureOut">
              <a:rPr lang="en-US" smtClean="0"/>
              <a:pPr/>
              <a:t>12/2/2013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CD83285-D290-4EF5-B08D-4B3C5E7DFFE3}" type="datetimeFigureOut">
              <a:rPr lang="en-US" smtClean="0"/>
              <a:pPr/>
              <a:t>12/2/2013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7C27D1-D3F7-4A9F-88FE-6A795284067D}"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CD83285-D290-4EF5-B08D-4B3C5E7DFFE3}" type="datetimeFigureOut">
              <a:rPr lang="en-US" smtClean="0"/>
              <a:pPr/>
              <a:t>12/2/2013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F7C27D1-D3F7-4A9F-88FE-6A795284067D}"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1905000" y="228600"/>
            <a:ext cx="5562600" cy="609600"/>
          </a:xfrm>
        </p:spPr>
        <p:txBody>
          <a:bodyPr>
            <a:normAutofit/>
          </a:bodyPr>
          <a:lstStyle/>
          <a:p>
            <a:r>
              <a:rPr lang="en-US" sz="2400" b="1" dirty="0" smtClean="0"/>
              <a:t>Breaking Down An Argument</a:t>
            </a:r>
            <a:endParaRPr lang="en-US" sz="2400" b="1" dirty="0"/>
          </a:p>
        </p:txBody>
      </p:sp>
      <p:sp>
        <p:nvSpPr>
          <p:cNvPr id="5" name="TextBox 4"/>
          <p:cNvSpPr txBox="1"/>
          <p:nvPr/>
        </p:nvSpPr>
        <p:spPr>
          <a:xfrm>
            <a:off x="304800" y="914400"/>
            <a:ext cx="2286000" cy="369332"/>
          </a:xfrm>
          <a:prstGeom prst="rect">
            <a:avLst/>
          </a:prstGeom>
          <a:noFill/>
        </p:spPr>
        <p:txBody>
          <a:bodyPr wrap="square" rtlCol="0">
            <a:spAutoFit/>
          </a:bodyPr>
          <a:lstStyle/>
          <a:p>
            <a:pPr algn="ctr"/>
            <a:r>
              <a:rPr lang="en-US" b="1" dirty="0" smtClean="0"/>
              <a:t>Central Claim</a:t>
            </a:r>
            <a:endParaRPr lang="en-US" b="1" dirty="0"/>
          </a:p>
        </p:txBody>
      </p:sp>
      <p:sp>
        <p:nvSpPr>
          <p:cNvPr id="6" name="Rectangle 5"/>
          <p:cNvSpPr/>
          <p:nvPr/>
        </p:nvSpPr>
        <p:spPr>
          <a:xfrm>
            <a:off x="457200" y="1371600"/>
            <a:ext cx="2286000" cy="19812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TextBox 6"/>
          <p:cNvSpPr txBox="1"/>
          <p:nvPr/>
        </p:nvSpPr>
        <p:spPr>
          <a:xfrm>
            <a:off x="3352800" y="914400"/>
            <a:ext cx="2133600" cy="369332"/>
          </a:xfrm>
          <a:prstGeom prst="rect">
            <a:avLst/>
          </a:prstGeom>
          <a:noFill/>
        </p:spPr>
        <p:txBody>
          <a:bodyPr wrap="square" rtlCol="0">
            <a:spAutoFit/>
          </a:bodyPr>
          <a:lstStyle/>
          <a:p>
            <a:pPr algn="ctr"/>
            <a:r>
              <a:rPr lang="en-US" b="1" dirty="0" smtClean="0"/>
              <a:t>Reasons</a:t>
            </a:r>
            <a:endParaRPr lang="en-US" b="1" dirty="0"/>
          </a:p>
        </p:txBody>
      </p:sp>
      <p:sp>
        <p:nvSpPr>
          <p:cNvPr id="8" name="TextBox 7"/>
          <p:cNvSpPr txBox="1"/>
          <p:nvPr/>
        </p:nvSpPr>
        <p:spPr>
          <a:xfrm>
            <a:off x="6324600" y="914400"/>
            <a:ext cx="1676400" cy="369332"/>
          </a:xfrm>
          <a:prstGeom prst="rect">
            <a:avLst/>
          </a:prstGeom>
          <a:noFill/>
        </p:spPr>
        <p:txBody>
          <a:bodyPr wrap="square" rtlCol="0">
            <a:spAutoFit/>
          </a:bodyPr>
          <a:lstStyle/>
          <a:p>
            <a:pPr algn="ctr"/>
            <a:r>
              <a:rPr lang="en-US" b="1" dirty="0" smtClean="0"/>
              <a:t>Evidence</a:t>
            </a:r>
            <a:endParaRPr lang="en-US" b="1" dirty="0"/>
          </a:p>
        </p:txBody>
      </p:sp>
      <p:sp>
        <p:nvSpPr>
          <p:cNvPr id="9" name="Rectangle 8"/>
          <p:cNvSpPr/>
          <p:nvPr/>
        </p:nvSpPr>
        <p:spPr>
          <a:xfrm>
            <a:off x="3505200" y="1371600"/>
            <a:ext cx="2362200" cy="44196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p:cNvSpPr/>
          <p:nvPr/>
        </p:nvSpPr>
        <p:spPr>
          <a:xfrm>
            <a:off x="6629400" y="1371600"/>
            <a:ext cx="2209800" cy="43434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2" name="Straight Arrow Connector 11"/>
          <p:cNvCxnSpPr>
            <a:stCxn id="6" idx="3"/>
          </p:cNvCxnSpPr>
          <p:nvPr/>
        </p:nvCxnSpPr>
        <p:spPr>
          <a:xfrm>
            <a:off x="2743200" y="2362200"/>
            <a:ext cx="76200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4" name="Straight Arrow Connector 13"/>
          <p:cNvCxnSpPr/>
          <p:nvPr/>
        </p:nvCxnSpPr>
        <p:spPr>
          <a:xfrm>
            <a:off x="5867400" y="3505200"/>
            <a:ext cx="76200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5" name="TextBox 14"/>
          <p:cNvSpPr txBox="1"/>
          <p:nvPr/>
        </p:nvSpPr>
        <p:spPr>
          <a:xfrm>
            <a:off x="533400" y="3733800"/>
            <a:ext cx="2286000" cy="369332"/>
          </a:xfrm>
          <a:prstGeom prst="rect">
            <a:avLst/>
          </a:prstGeom>
          <a:noFill/>
        </p:spPr>
        <p:txBody>
          <a:bodyPr wrap="square" rtlCol="0">
            <a:spAutoFit/>
          </a:bodyPr>
          <a:lstStyle/>
          <a:p>
            <a:pPr algn="ctr"/>
            <a:r>
              <a:rPr lang="en-US" b="1" dirty="0" smtClean="0"/>
              <a:t>Counter-Claim</a:t>
            </a:r>
            <a:endParaRPr lang="en-US" b="1" dirty="0"/>
          </a:p>
        </p:txBody>
      </p:sp>
      <p:sp>
        <p:nvSpPr>
          <p:cNvPr id="16" name="Rectangle 15"/>
          <p:cNvSpPr/>
          <p:nvPr/>
        </p:nvSpPr>
        <p:spPr>
          <a:xfrm>
            <a:off x="228600" y="4114800"/>
            <a:ext cx="3048000" cy="10668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p:cNvSpPr txBox="1"/>
          <p:nvPr/>
        </p:nvSpPr>
        <p:spPr>
          <a:xfrm>
            <a:off x="3352800" y="6172200"/>
            <a:ext cx="1447800" cy="381000"/>
          </a:xfrm>
          <a:prstGeom prst="rect">
            <a:avLst/>
          </a:prstGeom>
          <a:noFill/>
        </p:spPr>
        <p:txBody>
          <a:bodyPr wrap="square" rtlCol="0">
            <a:spAutoFit/>
          </a:bodyPr>
          <a:lstStyle/>
          <a:p>
            <a:r>
              <a:rPr lang="en-US" b="1" dirty="0" smtClean="0"/>
              <a:t>Rebuttal</a:t>
            </a:r>
            <a:endParaRPr lang="en-US" b="1" dirty="0"/>
          </a:p>
        </p:txBody>
      </p:sp>
      <p:sp>
        <p:nvSpPr>
          <p:cNvPr id="18" name="Rectangle 17"/>
          <p:cNvSpPr/>
          <p:nvPr/>
        </p:nvSpPr>
        <p:spPr>
          <a:xfrm>
            <a:off x="304800" y="5715000"/>
            <a:ext cx="2971800" cy="8382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22" name="Straight Arrow Connector 21"/>
          <p:cNvCxnSpPr/>
          <p:nvPr/>
        </p:nvCxnSpPr>
        <p:spPr>
          <a:xfrm>
            <a:off x="1828800" y="5181600"/>
            <a:ext cx="0" cy="5334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4" name="Straight Arrow Connector 23"/>
          <p:cNvCxnSpPr/>
          <p:nvPr/>
        </p:nvCxnSpPr>
        <p:spPr>
          <a:xfrm>
            <a:off x="5867400" y="2057400"/>
            <a:ext cx="76200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6" name="Straight Arrow Connector 25"/>
          <p:cNvCxnSpPr/>
          <p:nvPr/>
        </p:nvCxnSpPr>
        <p:spPr>
          <a:xfrm>
            <a:off x="5867400" y="4876800"/>
            <a:ext cx="76200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1905000" y="228600"/>
            <a:ext cx="5562600" cy="609600"/>
          </a:xfrm>
        </p:spPr>
        <p:txBody>
          <a:bodyPr>
            <a:normAutofit/>
          </a:bodyPr>
          <a:lstStyle/>
          <a:p>
            <a:r>
              <a:rPr lang="en-US" sz="2400" b="1" dirty="0" smtClean="0"/>
              <a:t>Breaking Down An Argument</a:t>
            </a:r>
            <a:endParaRPr lang="en-US" sz="2400" b="1" dirty="0"/>
          </a:p>
        </p:txBody>
      </p:sp>
      <p:sp>
        <p:nvSpPr>
          <p:cNvPr id="5" name="TextBox 4"/>
          <p:cNvSpPr txBox="1"/>
          <p:nvPr/>
        </p:nvSpPr>
        <p:spPr>
          <a:xfrm>
            <a:off x="304800" y="914400"/>
            <a:ext cx="2286000" cy="369332"/>
          </a:xfrm>
          <a:prstGeom prst="rect">
            <a:avLst/>
          </a:prstGeom>
          <a:noFill/>
        </p:spPr>
        <p:txBody>
          <a:bodyPr wrap="square" rtlCol="0">
            <a:spAutoFit/>
          </a:bodyPr>
          <a:lstStyle/>
          <a:p>
            <a:pPr algn="ctr"/>
            <a:r>
              <a:rPr lang="en-US" b="1" dirty="0" smtClean="0"/>
              <a:t>Central Claim</a:t>
            </a:r>
            <a:endParaRPr lang="en-US" b="1" dirty="0"/>
          </a:p>
        </p:txBody>
      </p:sp>
      <p:sp>
        <p:nvSpPr>
          <p:cNvPr id="6" name="Rectangle 5"/>
          <p:cNvSpPr/>
          <p:nvPr/>
        </p:nvSpPr>
        <p:spPr>
          <a:xfrm>
            <a:off x="457200" y="1371600"/>
            <a:ext cx="2286000" cy="19812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solidFill>
                  <a:schemeClr val="tx1"/>
                </a:solidFill>
              </a:rPr>
              <a:t>Boxing dinosaurs would be a productive and exciting pastime. </a:t>
            </a:r>
            <a:endParaRPr lang="en-US" dirty="0">
              <a:solidFill>
                <a:schemeClr val="tx1"/>
              </a:solidFill>
            </a:endParaRPr>
          </a:p>
        </p:txBody>
      </p:sp>
      <p:sp>
        <p:nvSpPr>
          <p:cNvPr id="7" name="TextBox 6"/>
          <p:cNvSpPr txBox="1"/>
          <p:nvPr/>
        </p:nvSpPr>
        <p:spPr>
          <a:xfrm>
            <a:off x="3352800" y="914400"/>
            <a:ext cx="2133600" cy="369332"/>
          </a:xfrm>
          <a:prstGeom prst="rect">
            <a:avLst/>
          </a:prstGeom>
          <a:noFill/>
        </p:spPr>
        <p:txBody>
          <a:bodyPr wrap="square" rtlCol="0">
            <a:spAutoFit/>
          </a:bodyPr>
          <a:lstStyle/>
          <a:p>
            <a:pPr algn="ctr"/>
            <a:r>
              <a:rPr lang="en-US" b="1" dirty="0" smtClean="0"/>
              <a:t>Reasons</a:t>
            </a:r>
            <a:endParaRPr lang="en-US" b="1" dirty="0"/>
          </a:p>
        </p:txBody>
      </p:sp>
      <p:sp>
        <p:nvSpPr>
          <p:cNvPr id="8" name="TextBox 7"/>
          <p:cNvSpPr txBox="1"/>
          <p:nvPr/>
        </p:nvSpPr>
        <p:spPr>
          <a:xfrm>
            <a:off x="6324600" y="914400"/>
            <a:ext cx="1676400" cy="369332"/>
          </a:xfrm>
          <a:prstGeom prst="rect">
            <a:avLst/>
          </a:prstGeom>
          <a:noFill/>
        </p:spPr>
        <p:txBody>
          <a:bodyPr wrap="square" rtlCol="0">
            <a:spAutoFit/>
          </a:bodyPr>
          <a:lstStyle/>
          <a:p>
            <a:pPr algn="ctr"/>
            <a:r>
              <a:rPr lang="en-US" b="1" dirty="0" smtClean="0"/>
              <a:t>Evidence</a:t>
            </a:r>
            <a:endParaRPr lang="en-US" b="1" dirty="0"/>
          </a:p>
        </p:txBody>
      </p:sp>
      <p:sp>
        <p:nvSpPr>
          <p:cNvPr id="9" name="Rectangle 8"/>
          <p:cNvSpPr/>
          <p:nvPr/>
        </p:nvSpPr>
        <p:spPr>
          <a:xfrm>
            <a:off x="3505200" y="1295400"/>
            <a:ext cx="2362200" cy="44958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solidFill>
                  <a:schemeClr val="tx1"/>
                </a:solidFill>
              </a:rPr>
              <a:t>Boxing dinosaurs would help one stay physically fit.</a:t>
            </a:r>
          </a:p>
          <a:p>
            <a:pPr algn="ctr"/>
            <a:endParaRPr lang="en-US" dirty="0" smtClean="0">
              <a:solidFill>
                <a:schemeClr val="tx1"/>
              </a:solidFill>
            </a:endParaRPr>
          </a:p>
          <a:p>
            <a:pPr algn="ctr"/>
            <a:endParaRPr lang="en-US" dirty="0" smtClean="0">
              <a:solidFill>
                <a:schemeClr val="tx1"/>
              </a:solidFill>
            </a:endParaRPr>
          </a:p>
          <a:p>
            <a:pPr algn="ctr"/>
            <a:r>
              <a:rPr lang="en-US" dirty="0" smtClean="0">
                <a:solidFill>
                  <a:schemeClr val="tx1"/>
                </a:solidFill>
              </a:rPr>
              <a:t>Boxing dinosaurs would also exercise the mind.</a:t>
            </a:r>
          </a:p>
          <a:p>
            <a:pPr algn="ctr"/>
            <a:endParaRPr lang="en-US" dirty="0" smtClean="0">
              <a:solidFill>
                <a:schemeClr val="tx1"/>
              </a:solidFill>
            </a:endParaRPr>
          </a:p>
          <a:p>
            <a:pPr algn="ctr"/>
            <a:endParaRPr lang="en-US" dirty="0" smtClean="0">
              <a:solidFill>
                <a:schemeClr val="tx1"/>
              </a:solidFill>
            </a:endParaRPr>
          </a:p>
          <a:p>
            <a:pPr algn="ctr"/>
            <a:r>
              <a:rPr lang="en-US" dirty="0" smtClean="0">
                <a:solidFill>
                  <a:schemeClr val="tx1"/>
                </a:solidFill>
              </a:rPr>
              <a:t>Boxing dinosaurs would appeal to the many “thrill-seekers” in the world.</a:t>
            </a:r>
            <a:endParaRPr lang="en-US" dirty="0" smtClean="0">
              <a:solidFill>
                <a:schemeClr val="tx1"/>
              </a:solidFill>
            </a:endParaRPr>
          </a:p>
          <a:p>
            <a:pPr algn="ctr"/>
            <a:endParaRPr lang="en-US" dirty="0" smtClean="0">
              <a:solidFill>
                <a:schemeClr val="tx1"/>
              </a:solidFill>
            </a:endParaRPr>
          </a:p>
          <a:p>
            <a:pPr algn="ctr"/>
            <a:endParaRPr lang="en-US" dirty="0">
              <a:solidFill>
                <a:schemeClr val="tx1"/>
              </a:solidFill>
            </a:endParaRPr>
          </a:p>
        </p:txBody>
      </p:sp>
      <p:sp>
        <p:nvSpPr>
          <p:cNvPr id="10" name="Rectangle 9"/>
          <p:cNvSpPr/>
          <p:nvPr/>
        </p:nvSpPr>
        <p:spPr>
          <a:xfrm>
            <a:off x="6629400" y="1371600"/>
            <a:ext cx="2209800" cy="43434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buFont typeface="Arial" pitchFamily="34" charset="0"/>
              <a:buChar char="•"/>
            </a:pPr>
            <a:r>
              <a:rPr lang="en-US" sz="1400" dirty="0" smtClean="0">
                <a:solidFill>
                  <a:schemeClr val="tx1"/>
                </a:solidFill>
              </a:rPr>
              <a:t>Facts about dinosaur agility and strength</a:t>
            </a:r>
          </a:p>
          <a:p>
            <a:pPr algn="ctr">
              <a:buFont typeface="Arial" pitchFamily="34" charset="0"/>
              <a:buChar char="•"/>
            </a:pPr>
            <a:r>
              <a:rPr lang="en-US" sz="1400" dirty="0" smtClean="0">
                <a:solidFill>
                  <a:schemeClr val="tx1"/>
                </a:solidFill>
              </a:rPr>
              <a:t>Physical activity promotes strength, flexibility, and reduced blood-pressure.</a:t>
            </a:r>
          </a:p>
          <a:p>
            <a:pPr algn="ctr">
              <a:buFont typeface="Arial" pitchFamily="34" charset="0"/>
              <a:buChar char="•"/>
            </a:pPr>
            <a:endParaRPr lang="en-US" sz="1400" dirty="0" smtClean="0">
              <a:solidFill>
                <a:schemeClr val="tx1"/>
              </a:solidFill>
            </a:endParaRPr>
          </a:p>
          <a:p>
            <a:pPr algn="ctr">
              <a:buFont typeface="Arial" pitchFamily="34" charset="0"/>
              <a:buChar char="•"/>
            </a:pPr>
            <a:r>
              <a:rPr lang="en-US" sz="1400" dirty="0" smtClean="0">
                <a:solidFill>
                  <a:schemeClr val="tx1"/>
                </a:solidFill>
              </a:rPr>
              <a:t>Many dinosaurs hunted in packs with great skill.</a:t>
            </a:r>
          </a:p>
          <a:p>
            <a:pPr algn="ctr">
              <a:buFont typeface="Arial" pitchFamily="34" charset="0"/>
              <a:buChar char="•"/>
            </a:pPr>
            <a:r>
              <a:rPr lang="en-US" sz="1400" dirty="0" smtClean="0">
                <a:solidFill>
                  <a:schemeClr val="tx1"/>
                </a:solidFill>
              </a:rPr>
              <a:t>The opponent of a boxing dinosaur would need to use strategy more than physical strength in order to win.</a:t>
            </a:r>
          </a:p>
          <a:p>
            <a:pPr algn="ctr">
              <a:buFont typeface="Arial" pitchFamily="34" charset="0"/>
              <a:buChar char="•"/>
            </a:pPr>
            <a:endParaRPr lang="en-US" sz="1400" dirty="0" smtClean="0">
              <a:solidFill>
                <a:schemeClr val="tx1"/>
              </a:solidFill>
            </a:endParaRPr>
          </a:p>
          <a:p>
            <a:pPr algn="ctr">
              <a:buFont typeface="Arial" pitchFamily="34" charset="0"/>
              <a:buChar char="•"/>
            </a:pPr>
            <a:r>
              <a:rPr lang="en-US" sz="1400" dirty="0" smtClean="0">
                <a:solidFill>
                  <a:schemeClr val="tx1"/>
                </a:solidFill>
              </a:rPr>
              <a:t>The biological affects of an adrenaline rush on the body</a:t>
            </a:r>
          </a:p>
          <a:p>
            <a:pPr algn="ctr">
              <a:buFont typeface="Arial" pitchFamily="34" charset="0"/>
              <a:buChar char="•"/>
            </a:pPr>
            <a:r>
              <a:rPr lang="en-US" sz="1400" dirty="0" smtClean="0">
                <a:solidFill>
                  <a:schemeClr val="tx1"/>
                </a:solidFill>
              </a:rPr>
              <a:t>Statistics of those involved in “extreme sports</a:t>
            </a:r>
          </a:p>
        </p:txBody>
      </p:sp>
      <p:cxnSp>
        <p:nvCxnSpPr>
          <p:cNvPr id="12" name="Straight Arrow Connector 11"/>
          <p:cNvCxnSpPr>
            <a:stCxn id="6" idx="3"/>
          </p:cNvCxnSpPr>
          <p:nvPr/>
        </p:nvCxnSpPr>
        <p:spPr>
          <a:xfrm>
            <a:off x="2743200" y="2362200"/>
            <a:ext cx="76200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4" name="Straight Arrow Connector 13"/>
          <p:cNvCxnSpPr/>
          <p:nvPr/>
        </p:nvCxnSpPr>
        <p:spPr>
          <a:xfrm>
            <a:off x="5867400" y="3505200"/>
            <a:ext cx="76200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5" name="TextBox 14"/>
          <p:cNvSpPr txBox="1"/>
          <p:nvPr/>
        </p:nvSpPr>
        <p:spPr>
          <a:xfrm>
            <a:off x="533400" y="3733800"/>
            <a:ext cx="2286000" cy="369332"/>
          </a:xfrm>
          <a:prstGeom prst="rect">
            <a:avLst/>
          </a:prstGeom>
          <a:noFill/>
        </p:spPr>
        <p:txBody>
          <a:bodyPr wrap="square" rtlCol="0">
            <a:spAutoFit/>
          </a:bodyPr>
          <a:lstStyle/>
          <a:p>
            <a:pPr algn="ctr"/>
            <a:r>
              <a:rPr lang="en-US" b="1" dirty="0" smtClean="0"/>
              <a:t>Counter-Claim</a:t>
            </a:r>
            <a:endParaRPr lang="en-US" b="1" dirty="0"/>
          </a:p>
        </p:txBody>
      </p:sp>
      <p:sp>
        <p:nvSpPr>
          <p:cNvPr id="16" name="Rectangle 15"/>
          <p:cNvSpPr/>
          <p:nvPr/>
        </p:nvSpPr>
        <p:spPr>
          <a:xfrm>
            <a:off x="228600" y="4114800"/>
            <a:ext cx="3048000" cy="10668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smtClean="0">
                <a:solidFill>
                  <a:schemeClr val="tx1"/>
                </a:solidFill>
              </a:rPr>
              <a:t>Boxing a dinosaur will only end in death, because dinosaurs would be impossible for a human to compete against.</a:t>
            </a:r>
            <a:endParaRPr lang="en-US" sz="1600" dirty="0">
              <a:solidFill>
                <a:schemeClr val="tx1"/>
              </a:solidFill>
            </a:endParaRPr>
          </a:p>
        </p:txBody>
      </p:sp>
      <p:sp>
        <p:nvSpPr>
          <p:cNvPr id="17" name="TextBox 16"/>
          <p:cNvSpPr txBox="1"/>
          <p:nvPr/>
        </p:nvSpPr>
        <p:spPr>
          <a:xfrm>
            <a:off x="3352800" y="6172200"/>
            <a:ext cx="1447800" cy="381000"/>
          </a:xfrm>
          <a:prstGeom prst="rect">
            <a:avLst/>
          </a:prstGeom>
          <a:noFill/>
        </p:spPr>
        <p:txBody>
          <a:bodyPr wrap="square" rtlCol="0">
            <a:spAutoFit/>
          </a:bodyPr>
          <a:lstStyle/>
          <a:p>
            <a:r>
              <a:rPr lang="en-US" b="1" dirty="0" smtClean="0"/>
              <a:t>Rebuttal</a:t>
            </a:r>
            <a:endParaRPr lang="en-US" b="1" dirty="0"/>
          </a:p>
        </p:txBody>
      </p:sp>
      <p:sp>
        <p:nvSpPr>
          <p:cNvPr id="18" name="Rectangle 17"/>
          <p:cNvSpPr/>
          <p:nvPr/>
        </p:nvSpPr>
        <p:spPr>
          <a:xfrm>
            <a:off x="304800" y="5638800"/>
            <a:ext cx="2971800" cy="10668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50" dirty="0" smtClean="0">
                <a:solidFill>
                  <a:schemeClr val="tx1"/>
                </a:solidFill>
              </a:rPr>
              <a:t>Humans often compete against big game and win, not because of strength, but because of intelligence. Dinosaurs were only animals, with weaknesses that would give strong and cunning opponents exciting opportunities</a:t>
            </a:r>
            <a:r>
              <a:rPr lang="en-US" dirty="0" smtClean="0">
                <a:solidFill>
                  <a:schemeClr val="tx1"/>
                </a:solidFill>
              </a:rPr>
              <a:t>.</a:t>
            </a:r>
            <a:endParaRPr lang="en-US" dirty="0">
              <a:solidFill>
                <a:schemeClr val="tx1"/>
              </a:solidFill>
            </a:endParaRPr>
          </a:p>
        </p:txBody>
      </p:sp>
      <p:cxnSp>
        <p:nvCxnSpPr>
          <p:cNvPr id="22" name="Straight Arrow Connector 21"/>
          <p:cNvCxnSpPr/>
          <p:nvPr/>
        </p:nvCxnSpPr>
        <p:spPr>
          <a:xfrm>
            <a:off x="1828800" y="5181600"/>
            <a:ext cx="0" cy="5334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4" name="Straight Arrow Connector 23"/>
          <p:cNvCxnSpPr/>
          <p:nvPr/>
        </p:nvCxnSpPr>
        <p:spPr>
          <a:xfrm>
            <a:off x="5867400" y="2057400"/>
            <a:ext cx="76200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6" name="Straight Arrow Connector 25"/>
          <p:cNvCxnSpPr/>
          <p:nvPr/>
        </p:nvCxnSpPr>
        <p:spPr>
          <a:xfrm>
            <a:off x="5867400" y="4876800"/>
            <a:ext cx="76200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99</TotalTime>
  <Words>182</Words>
  <Application>Microsoft Office PowerPoint</Application>
  <PresentationFormat>On-screen Show (4:3)</PresentationFormat>
  <Paragraphs>30</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Breaking Down An Argument</vt:lpstr>
      <vt:lpstr>Breaking Down An Argument</vt:lpstr>
    </vt:vector>
  </TitlesOfParts>
  <Company>Batesville School District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Breaking Down An Argument</dc:title>
  <dc:creator>eharmon</dc:creator>
  <cp:lastModifiedBy>Tech Support</cp:lastModifiedBy>
  <cp:revision>11</cp:revision>
  <dcterms:created xsi:type="dcterms:W3CDTF">2012-04-17T20:03:58Z</dcterms:created>
  <dcterms:modified xsi:type="dcterms:W3CDTF">2013-12-02T22:06:01Z</dcterms:modified>
</cp:coreProperties>
</file>

<file path=docProps/thumbnail.jpeg>
</file>